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2" r:id="rId6"/>
    <p:sldId id="268" r:id="rId7"/>
    <p:sldId id="263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93548" autoAdjust="0"/>
  </p:normalViewPr>
  <p:slideViewPr>
    <p:cSldViewPr>
      <p:cViewPr varScale="1">
        <p:scale>
          <a:sx n="107" d="100"/>
          <a:sy n="107" d="100"/>
        </p:scale>
        <p:origin x="2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1861631740965"/>
          <c:y val="5.0420109857401849E-2"/>
          <c:w val="0.54545454545454541"/>
          <c:h val="0.674369747899159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социальных расходов сельского поселения Сорум за 9 месяцев 2021 года (исполнено тыс. рублей) </c:v>
                </c:pt>
              </c:strCache>
            </c:strRef>
          </c:tx>
          <c:spPr>
            <a:solidFill>
              <a:srgbClr val="0000FF"/>
            </a:solidFill>
            <a:ln w="25345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2.0719620012615851E-3"/>
                  <c:y val="-0.3355661985550779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3799,87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46F-4DCA-BAB5-A5896CF9A3F3}"/>
                </c:ext>
              </c:extLst>
            </c:dLbl>
            <c:dLbl>
              <c:idx val="1"/>
              <c:layout>
                <c:manualLayout>
                  <c:x val="1.1642038591722526E-3"/>
                  <c:y val="-4.570046269989447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50,48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46F-4DCA-BAB5-A5896CF9A3F3}"/>
                </c:ext>
              </c:extLst>
            </c:dLbl>
            <c:dLbl>
              <c:idx val="2"/>
              <c:layout>
                <c:manualLayout>
                  <c:x val="7.3609372730293722E-3"/>
                  <c:y val="-0.3425739102199861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3300,0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46F-4DCA-BAB5-A5896CF9A3F3}"/>
                </c:ext>
              </c:extLst>
            </c:dLbl>
            <c:spPr>
              <a:noFill/>
              <a:ln w="25345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Культура, кинематография</c:v>
                </c:pt>
                <c:pt idx="1">
                  <c:v>Социальная политика</c:v>
                </c:pt>
                <c:pt idx="2">
                  <c:v>Физическая культура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3799.87</c:v>
                </c:pt>
                <c:pt idx="1">
                  <c:v>50.48</c:v>
                </c:pt>
                <c:pt idx="2">
                  <c:v>3300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6F-4DCA-BAB5-A5896CF9A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470144"/>
        <c:axId val="54471680"/>
      </c:barChart>
      <c:catAx>
        <c:axId val="5447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97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4471680"/>
        <c:crosses val="autoZero"/>
        <c:auto val="1"/>
        <c:lblAlgn val="ctr"/>
        <c:lblOffset val="100"/>
        <c:noMultiLvlLbl val="0"/>
      </c:catAx>
      <c:valAx>
        <c:axId val="544716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54470144"/>
        <c:crosses val="autoZero"/>
        <c:crossBetween val="between"/>
      </c:valAx>
      <c:spPr>
        <a:noFill/>
        <a:ln w="2534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464114832536215"/>
          <c:y val="2.5210084033613446E-2"/>
          <c:w val="0.32416267942583965"/>
          <c:h val="0.84033613445378164"/>
        </c:manualLayout>
      </c:layout>
      <c:overlay val="0"/>
      <c:txPr>
        <a:bodyPr/>
        <a:lstStyle/>
        <a:p>
          <a:pPr>
            <a:defRPr sz="1557" b="1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0.17629</cdr:x>
      <cdr:y>0.06607</cdr:y>
    </cdr:from>
    <cdr:to>
      <cdr:x>0.2687</cdr:x>
      <cdr:y>0.1424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417489" y="305197"/>
          <a:ext cx="743040" cy="352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0.36701</cdr:x>
      <cdr:y>0.69771</cdr:y>
    </cdr:from>
    <cdr:to>
      <cdr:x>0.45113</cdr:x>
      <cdr:y>0.79423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894778" y="3103749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C51438-35A4-4E8C-B8BC-41E3457A3F12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9656B8-52F0-42A2-92D4-0336D0D99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55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1A2857-FE33-4327-ADCD-0ED7F1F28A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656B8-52F0-42A2-92D4-0336D0D9905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CF0A-E968-4E12-84E0-8021A6E5EF73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35B5-D18D-4F94-AB62-5097FB1E2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39A68-7F86-4A50-9744-6BE0B9809FB5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6A15-0322-4AC9-8C51-D44AFC82E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5CEE-44D3-4ADD-B1D1-86AF87DFC41F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AC61-9329-4CFC-8310-3E3BC7387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FEC4-26E1-4A2E-94AC-D572B34603D1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7B0E9-22C9-4316-9800-E336AB7A9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C488-F10A-48EF-893A-775906B4807A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F972-709C-4C12-A621-5E1E41521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D61A1-008B-4E82-860D-B8C5C7580D83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33AC-E4EA-4B13-B443-6438EB47E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47B5D-820C-4FD4-83C6-E64D74782EC2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A9A5-FE67-44C3-8172-3F1B19E17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F2BC-4BCC-474A-89B7-804388C19901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0B8C-4DCE-45C7-A72B-EACA6DB7F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815D-B3DA-4458-8645-8AD44F66F943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2A57-8627-4F55-AFAD-4F688EC7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718A3-C0AF-40B5-A60B-651F5F7E6004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E9B37-9613-4E2D-82FC-D994BE571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A4685-31DC-4B97-97FA-2B45E4AFE7E5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2B1FF-E638-4ED3-9F8B-8BBFB6EEA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F53ECC3-A032-4601-A654-F8838756A4DD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02AE124-DAA5-4C68-AAB0-97FDA36C2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9" r:id="rId2"/>
    <p:sldLayoutId id="2147483901" r:id="rId3"/>
    <p:sldLayoutId id="2147483898" r:id="rId4"/>
    <p:sldLayoutId id="2147483897" r:id="rId5"/>
    <p:sldLayoutId id="2147483896" r:id="rId6"/>
    <p:sldLayoutId id="2147483895" r:id="rId7"/>
    <p:sldLayoutId id="2147483894" r:id="rId8"/>
    <p:sldLayoutId id="2147483902" r:id="rId9"/>
    <p:sldLayoutId id="2147483893" r:id="rId10"/>
    <p:sldLayoutId id="2147483892" r:id="rId11"/>
  </p:sldLayoutIdLst>
  <p:transition spd="slow">
    <p:fade/>
  </p:transition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.xls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" y="1773238"/>
            <a:ext cx="8075612" cy="3984625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об исполнении бюджета поселения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9 месяцев 2021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6620272" cy="108012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Сорум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</a:p>
        </p:txBody>
      </p:sp>
      <p:pic>
        <p:nvPicPr>
          <p:cNvPr id="14339" name="Рисунок 7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31800"/>
            <a:ext cx="10715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1" descr="F:\Центральная площадь 2+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2852936"/>
            <a:ext cx="8496944" cy="37444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55613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476250" y="1772816"/>
            <a:ext cx="8128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В качестве основных приоритетов бюджетных расходов определено безусловное выполнение социальных обязательств: </a:t>
            </a:r>
          </a:p>
          <a:p>
            <a:pPr indent="449263" algn="just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 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выплата заработной платы работникам бюджетной сферы;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повышение качества жизни населения;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реализация мер, направленных на стабилизацию ситуации на рынке труда;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предоставление в полном объеме населению поселения качественных услуг культуры;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совершенствование правового положения муниципальных учреждений социальной сферы; </a:t>
            </a:r>
          </a:p>
          <a:p>
            <a:pPr indent="449263" algn="just"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проведение мероприятий, направленных на модернизацию и технологическое развитие экономики поселения, повышение ее энергетической эффективности.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55613"/>
            <a:ext cx="9969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4" name="Группа 3"/>
          <p:cNvGrpSpPr>
            <a:grpSpLocks/>
          </p:cNvGrpSpPr>
          <p:nvPr/>
        </p:nvGrpSpPr>
        <p:grpSpPr bwMode="auto">
          <a:xfrm>
            <a:off x="3203848" y="2204864"/>
            <a:ext cx="5294313" cy="4219575"/>
            <a:chOff x="3143489" y="2175072"/>
            <a:chExt cx="5293631" cy="4219574"/>
          </a:xfrm>
        </p:grpSpPr>
        <p:sp>
          <p:nvSpPr>
            <p:cNvPr id="7" name="Полилиния 6"/>
            <p:cNvSpPr/>
            <p:nvPr/>
          </p:nvSpPr>
          <p:spPr>
            <a:xfrm rot="21600000">
              <a:off x="3143489" y="2175072"/>
              <a:ext cx="5293631" cy="1220788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1" rIns="128016" bIns="6858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Доходы </a:t>
              </a:r>
              <a:r>
                <a:rPr lang="en-US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41294,96тыс. рублей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 rot="21600000">
              <a:off x="3143489" y="3611760"/>
              <a:ext cx="5293631" cy="1219200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0" rIns="128016" bIns="68581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  <a:r>
                <a:rPr lang="en-US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– 40579,4тыс. рублей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 rot="21600000">
              <a:off x="3143489" y="5173859"/>
              <a:ext cx="5293631" cy="1220787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1" rIns="128017" bIns="6858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Профицит –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715,5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</p:txBody>
        </p:sp>
      </p:grpSp>
      <p:pic>
        <p:nvPicPr>
          <p:cNvPr id="17415" name="Рисунок 11" descr="Вырезка экрана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425" y="3424238"/>
            <a:ext cx="571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636" y="5174572"/>
            <a:ext cx="1620180" cy="122007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1" y="3708627"/>
            <a:ext cx="1368151" cy="102492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5636" y="3702881"/>
            <a:ext cx="1652969" cy="123828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636" y="2265613"/>
            <a:ext cx="1620180" cy="121372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Рисунок 2" descr="Вырезка экрана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" y="455613"/>
            <a:ext cx="10715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8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422600"/>
              </p:ext>
            </p:extLst>
          </p:nvPr>
        </p:nvGraphicFramePr>
        <p:xfrm>
          <a:off x="20638" y="2011363"/>
          <a:ext cx="9093200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Worksheet" r:id="rId6" imgW="8477314" imgH="4381466" progId="Excel.Sheet.8">
                  <p:embed/>
                </p:oleObj>
              </mc:Choice>
              <mc:Fallback>
                <p:oleObj name="Worksheet" r:id="rId6" imgW="8477314" imgH="4381466" progId="Excel.Sheet.8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2011363"/>
                        <a:ext cx="9093200" cy="524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Рисунок 2" descr="Вырезка экрана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455613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6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209169"/>
              </p:ext>
            </p:extLst>
          </p:nvPr>
        </p:nvGraphicFramePr>
        <p:xfrm>
          <a:off x="0" y="1922735"/>
          <a:ext cx="9875838" cy="474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Worksheet" r:id="rId5" imgW="9372753" imgH="4714875" progId="Excel.Sheet.8">
                  <p:embed/>
                </p:oleObj>
              </mc:Choice>
              <mc:Fallback>
                <p:oleObj name="Worksheet" r:id="rId5" imgW="9372753" imgH="4714875" progId="Excel.Sheet.8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22735"/>
                        <a:ext cx="9875838" cy="474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0441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"/>
            <a:ext cx="6420444" cy="126876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Анализ исполнения расходной части бюджета сельского поселения Сорум за девять месяцев 2021 года                                  по функциональной структуре расходов. </a:t>
            </a:r>
            <a:endParaRPr lang="ru-RU" alt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9" name="Рисунок 7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aphicFrame>
        <p:nvGraphicFramePr>
          <p:cNvPr id="29773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102262"/>
              </p:ext>
            </p:extLst>
          </p:nvPr>
        </p:nvGraphicFramePr>
        <p:xfrm>
          <a:off x="611560" y="1268760"/>
          <a:ext cx="8039100" cy="5229421"/>
        </p:xfrm>
        <a:graphic>
          <a:graphicData uri="http://schemas.openxmlformats.org/drawingml/2006/table">
            <a:tbl>
              <a:tblPr/>
              <a:tblGrid>
                <a:gridCol w="299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0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а и м е н о в а н и е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девять месяцев 2021 года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Утверждено, рублей                       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рублей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13 908 199,60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11 279 201,37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81,1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860 703,41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562 784,22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65,39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435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70 500,00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30 200,00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42,84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3 454 629,23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450 575,44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13,04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36 622 609,73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21 104 890,83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57,63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17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5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4 715 300,00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3 799 867,65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80,59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68 300,00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50 482,00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73,91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4 756 500,00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3 300 00,00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69,38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64 458 141,97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40 579 401,51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62,95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3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55613"/>
            <a:ext cx="9969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130306"/>
              </p:ext>
            </p:extLst>
          </p:nvPr>
        </p:nvGraphicFramePr>
        <p:xfrm>
          <a:off x="130175" y="1971675"/>
          <a:ext cx="8040688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19672" y="224644"/>
            <a:ext cx="6420444" cy="9001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коммунальное хозяйство. </a:t>
            </a:r>
            <a:endParaRPr lang="ru-RU" alt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7" name="Рисунок 7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aphicFrame>
        <p:nvGraphicFramePr>
          <p:cNvPr id="30729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062522"/>
              </p:ext>
            </p:extLst>
          </p:nvPr>
        </p:nvGraphicFramePr>
        <p:xfrm>
          <a:off x="550863" y="908050"/>
          <a:ext cx="7699375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Worksheet" r:id="rId5" imgW="6029229" imgH="2371827" progId="Excel.Sheet.8">
                  <p:embed/>
                </p:oleObj>
              </mc:Choice>
              <mc:Fallback>
                <p:oleObj name="Worksheet" r:id="rId5" imgW="6029229" imgH="2371827" progId="Excel.Sheet.8">
                  <p:embed/>
                  <p:pic>
                    <p:nvPicPr>
                      <p:cNvPr id="0" name="Picture 21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908050"/>
                        <a:ext cx="7699375" cy="2808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611565"/>
              </p:ext>
            </p:extLst>
          </p:nvPr>
        </p:nvGraphicFramePr>
        <p:xfrm>
          <a:off x="827584" y="4293096"/>
          <a:ext cx="7776864" cy="2088233"/>
        </p:xfrm>
        <a:graphic>
          <a:graphicData uri="http://schemas.openxmlformats.org/drawingml/2006/table">
            <a:tbl>
              <a:tblPr/>
              <a:tblGrid>
                <a:gridCol w="3603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31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 том числе:</a:t>
                      </a:r>
                    </a:p>
                  </a:txBody>
                  <a:tcPr marL="9526" marR="9526" marT="952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3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а и м е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 в а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е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9 месяцев 2021 года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Утверждено, рублей                       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рублей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24 754 100,00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13 394 143,38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11 868 509,73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7 710 747,45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36 622 609,73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21 104 890,83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5" y="1556792"/>
            <a:ext cx="8136905" cy="2376264"/>
          </a:xfrm>
        </p:spPr>
        <p:txBody>
          <a:bodyPr/>
          <a:lstStyle/>
          <a:p>
            <a:pPr marL="182880" indent="0">
              <a:buNone/>
            </a:pPr>
            <a:br>
              <a:rPr lang="ru-RU" sz="2400" i="1" dirty="0"/>
            </a:br>
            <a:r>
              <a:rPr lang="ru-RU" sz="2800" i="1" dirty="0"/>
              <a:t>Администрация сельского поселения </a:t>
            </a:r>
            <a:r>
              <a:rPr lang="ru-RU" sz="2800" i="1" dirty="0" err="1"/>
              <a:t>Сорум</a:t>
            </a:r>
            <a:br>
              <a:rPr lang="ru-RU" sz="2400" i="1" dirty="0"/>
            </a:br>
            <a:br>
              <a:rPr lang="ru-RU" sz="2400" i="1" dirty="0"/>
            </a:br>
            <a:r>
              <a:rPr lang="ru-RU" sz="2400" i="1" dirty="0"/>
              <a:t>Адрес фактический:</a:t>
            </a:r>
            <a:br>
              <a:rPr lang="en-US" sz="2400" i="1" dirty="0"/>
            </a:br>
            <a:r>
              <a:rPr lang="ru-RU" sz="2400" i="1" dirty="0"/>
              <a:t> ул.Центральная, 34. </a:t>
            </a:r>
            <a:br>
              <a:rPr lang="en-US" sz="2400" i="1" dirty="0"/>
            </a:br>
            <a:r>
              <a:rPr lang="ru-RU" sz="2400" i="1" dirty="0" err="1"/>
              <a:t>п.Сорум</a:t>
            </a:r>
            <a:r>
              <a:rPr lang="ru-RU" sz="2400" i="1" dirty="0"/>
              <a:t>, Белоярский р-н, ХМАО-ЮГРА</a:t>
            </a:r>
            <a:br>
              <a:rPr lang="en-US" sz="2400" i="1" dirty="0"/>
            </a:br>
            <a:r>
              <a:rPr lang="en-US" sz="2400" i="1" dirty="0"/>
              <a:t>E-mail</a:t>
            </a:r>
            <a:r>
              <a:rPr lang="ru-RU" sz="2400" i="1" dirty="0"/>
              <a:t>: </a:t>
            </a:r>
            <a:r>
              <a:rPr lang="en-US" sz="2400" i="1" dirty="0"/>
              <a:t>admsorum86@yandex.ru</a:t>
            </a:r>
            <a:br>
              <a:rPr lang="ru-RU" sz="2400" i="1" dirty="0"/>
            </a:br>
            <a:br>
              <a:rPr lang="ru-RU" sz="2400" i="1" dirty="0"/>
            </a:br>
            <a:r>
              <a:rPr lang="ru-RU" sz="1600" i="1" dirty="0"/>
              <a:t>Глава администрации </a:t>
            </a:r>
            <a:r>
              <a:rPr lang="ru-RU" sz="1600" i="1" dirty="0" err="1"/>
              <a:t>Маковей</a:t>
            </a:r>
            <a:r>
              <a:rPr lang="ru-RU" sz="1600" i="1" dirty="0"/>
              <a:t> Мария Михайловна, тел. (34670) 36-3-65</a:t>
            </a:r>
            <a:br>
              <a:rPr lang="ru-RU" sz="1600" i="1" dirty="0"/>
            </a:br>
            <a:r>
              <a:rPr lang="ru-RU" sz="1600" i="1" dirty="0"/>
              <a:t>секретарь (34670) 36-7-65</a:t>
            </a:r>
            <a:br>
              <a:rPr lang="ru-RU" sz="1600" i="1" dirty="0"/>
            </a:br>
            <a:r>
              <a:rPr lang="ru-RU" sz="1600" i="1" dirty="0"/>
              <a:t>специалисты (34670) 36-5-72</a:t>
            </a:r>
            <a:br>
              <a:rPr lang="ru-RU" sz="1800" i="1" dirty="0"/>
            </a:br>
            <a:endParaRPr lang="ru-RU" sz="1800" i="1" dirty="0"/>
          </a:p>
        </p:txBody>
      </p:sp>
      <p:pic>
        <p:nvPicPr>
          <p:cNvPr id="3" name="Рисунок 7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093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3965</TotalTime>
  <Words>446</Words>
  <Application>Microsoft Office PowerPoint</Application>
  <PresentationFormat>Экран (4:3)</PresentationFormat>
  <Paragraphs>137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Лист Microsoft Excel 97–2003</vt:lpstr>
      <vt:lpstr>Сельское поселение Сорум Белоярский район Ханты-Мансийский автономный округ-Югра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Администрация сельского поселения Сорум  Адрес фактический:  ул.Центральная, 34.  п.Сорум, Белоярский р-н, ХМАО-ЮГРА E-mail: admsorum86@yandex.ru  Глава администрации Маковей Мария Михайловна, тел. (34670) 36-3-65 секретарь (34670) 36-7-65 специалисты (34670) 36-5-72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Валентина</cp:lastModifiedBy>
  <cp:revision>271</cp:revision>
  <dcterms:created xsi:type="dcterms:W3CDTF">2013-10-15T13:32:53Z</dcterms:created>
  <dcterms:modified xsi:type="dcterms:W3CDTF">2021-11-15T12:42:01Z</dcterms:modified>
</cp:coreProperties>
</file>